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57" r:id="rId4"/>
    <p:sldId id="260" r:id="rId5"/>
    <p:sldId id="265" r:id="rId6"/>
    <p:sldId id="266" r:id="rId7"/>
    <p:sldId id="267" r:id="rId8"/>
    <p:sldId id="261" r:id="rId9"/>
    <p:sldId id="286" r:id="rId10"/>
    <p:sldId id="28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9" r:id="rId27"/>
    <p:sldId id="263" r:id="rId28"/>
    <p:sldId id="288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32"/>
  </p:normalViewPr>
  <p:slideViewPr>
    <p:cSldViewPr snapToGrid="0" snapToObjects="1">
      <p:cViewPr varScale="1">
        <p:scale>
          <a:sx n="90" d="100"/>
          <a:sy n="90" d="100"/>
        </p:scale>
        <p:origin x="23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F9415-4576-4EFD-B114-A098845C60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F14F38E-DBA7-4C7D-95DB-487DC934B1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badi" panose="020B0604020104020204" pitchFamily="34" charset="0"/>
            </a:rPr>
            <a:t>Cab Database Management System is aimed at maintaining data related to driver management, vehicle management and overall information about the cab trip.</a:t>
          </a:r>
        </a:p>
      </dgm:t>
    </dgm:pt>
    <dgm:pt modelId="{88D2D376-0464-4098-BA94-3D55EFE17987}" type="parTrans" cxnId="{A9CAE10C-9C8D-4C35-AC89-062757CC22E2}">
      <dgm:prSet/>
      <dgm:spPr/>
      <dgm:t>
        <a:bodyPr/>
        <a:lstStyle/>
        <a:p>
          <a:endParaRPr lang="en-US"/>
        </a:p>
      </dgm:t>
    </dgm:pt>
    <dgm:pt modelId="{24FF142B-7AE9-453D-A933-A70EAF1E9DC4}" type="sibTrans" cxnId="{A9CAE10C-9C8D-4C35-AC89-062757CC22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D1762F-4080-462E-9950-3040BCF6DC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badi" panose="020B0604020104020204" pitchFamily="34" charset="0"/>
            </a:rPr>
            <a:t>This application can be used for administrative and operational analysis required for managing a Cab Service Management.</a:t>
          </a:r>
        </a:p>
      </dgm:t>
    </dgm:pt>
    <dgm:pt modelId="{B470DADA-D1EC-4E38-A155-6C4C4D4CAEC1}" type="parTrans" cxnId="{BC35DD22-9A15-4EE5-B767-16D3134B1612}">
      <dgm:prSet/>
      <dgm:spPr/>
      <dgm:t>
        <a:bodyPr/>
        <a:lstStyle/>
        <a:p>
          <a:endParaRPr lang="en-US"/>
        </a:p>
      </dgm:t>
    </dgm:pt>
    <dgm:pt modelId="{76E91271-C937-4159-B23C-307F3173C84A}" type="sibTrans" cxnId="{BC35DD22-9A15-4EE5-B767-16D3134B1612}">
      <dgm:prSet/>
      <dgm:spPr/>
      <dgm:t>
        <a:bodyPr/>
        <a:lstStyle/>
        <a:p>
          <a:endParaRPr lang="en-US"/>
        </a:p>
      </dgm:t>
    </dgm:pt>
    <dgm:pt modelId="{20EBD99A-A80B-40AC-AC07-BB8A14B3E3CF}" type="pres">
      <dgm:prSet presAssocID="{BA7F9415-4576-4EFD-B114-A098845C6057}" presName="root" presStyleCnt="0">
        <dgm:presLayoutVars>
          <dgm:dir/>
          <dgm:resizeHandles val="exact"/>
        </dgm:presLayoutVars>
      </dgm:prSet>
      <dgm:spPr/>
    </dgm:pt>
    <dgm:pt modelId="{D6A86432-DB5C-4A3A-A180-8AB264B49448}" type="pres">
      <dgm:prSet presAssocID="{0F14F38E-DBA7-4C7D-95DB-487DC934B1DB}" presName="compNode" presStyleCnt="0"/>
      <dgm:spPr/>
    </dgm:pt>
    <dgm:pt modelId="{02CB70DA-7079-4B64-A4EE-B966AF11E74D}" type="pres">
      <dgm:prSet presAssocID="{0F14F38E-DBA7-4C7D-95DB-487DC934B1D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4F6A9A8-F23B-43E2-BBF7-C46D06DD4E23}" type="pres">
      <dgm:prSet presAssocID="{0F14F38E-DBA7-4C7D-95DB-487DC934B1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FAF4475B-E03B-4C2B-BDEF-B758E26CD61C}" type="pres">
      <dgm:prSet presAssocID="{0F14F38E-DBA7-4C7D-95DB-487DC934B1DB}" presName="spaceRect" presStyleCnt="0"/>
      <dgm:spPr/>
    </dgm:pt>
    <dgm:pt modelId="{77CE1C33-BB85-40DE-A28F-0314EC6FFFD4}" type="pres">
      <dgm:prSet presAssocID="{0F14F38E-DBA7-4C7D-95DB-487DC934B1DB}" presName="textRect" presStyleLbl="revTx" presStyleIdx="0" presStyleCnt="2">
        <dgm:presLayoutVars>
          <dgm:chMax val="1"/>
          <dgm:chPref val="1"/>
        </dgm:presLayoutVars>
      </dgm:prSet>
      <dgm:spPr/>
    </dgm:pt>
    <dgm:pt modelId="{4F94FBEF-E4E3-440C-9BD9-D9D5DC7A4973}" type="pres">
      <dgm:prSet presAssocID="{24FF142B-7AE9-453D-A933-A70EAF1E9DC4}" presName="sibTrans" presStyleCnt="0"/>
      <dgm:spPr/>
    </dgm:pt>
    <dgm:pt modelId="{DE6D8696-93CC-44CD-9EE4-B3A51BA02FBC}" type="pres">
      <dgm:prSet presAssocID="{01D1762F-4080-462E-9950-3040BCF6DCB9}" presName="compNode" presStyleCnt="0"/>
      <dgm:spPr/>
    </dgm:pt>
    <dgm:pt modelId="{4F8C773D-A71F-4C8B-BD5A-95719E2D2F5C}" type="pres">
      <dgm:prSet presAssocID="{01D1762F-4080-462E-9950-3040BCF6DCB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20A1005-EEAC-4483-97B3-0E367E7AF473}" type="pres">
      <dgm:prSet presAssocID="{01D1762F-4080-462E-9950-3040BCF6DC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103C8123-2F37-40BD-880B-5F83D441CCD5}" type="pres">
      <dgm:prSet presAssocID="{01D1762F-4080-462E-9950-3040BCF6DCB9}" presName="spaceRect" presStyleCnt="0"/>
      <dgm:spPr/>
    </dgm:pt>
    <dgm:pt modelId="{C3C7FCC3-9A08-4D48-8D1F-1E1761A52AA7}" type="pres">
      <dgm:prSet presAssocID="{01D1762F-4080-462E-9950-3040BCF6DC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CAE10C-9C8D-4C35-AC89-062757CC22E2}" srcId="{BA7F9415-4576-4EFD-B114-A098845C6057}" destId="{0F14F38E-DBA7-4C7D-95DB-487DC934B1DB}" srcOrd="0" destOrd="0" parTransId="{88D2D376-0464-4098-BA94-3D55EFE17987}" sibTransId="{24FF142B-7AE9-453D-A933-A70EAF1E9DC4}"/>
    <dgm:cxn modelId="{D6F0D40E-0F6E-C04F-8E28-2228EE5EDDB5}" type="presOf" srcId="{0F14F38E-DBA7-4C7D-95DB-487DC934B1DB}" destId="{77CE1C33-BB85-40DE-A28F-0314EC6FFFD4}" srcOrd="0" destOrd="0" presId="urn:microsoft.com/office/officeart/2018/5/layout/IconLeafLabelList"/>
    <dgm:cxn modelId="{BC35DD22-9A15-4EE5-B767-16D3134B1612}" srcId="{BA7F9415-4576-4EFD-B114-A098845C6057}" destId="{01D1762F-4080-462E-9950-3040BCF6DCB9}" srcOrd="1" destOrd="0" parTransId="{B470DADA-D1EC-4E38-A155-6C4C4D4CAEC1}" sibTransId="{76E91271-C937-4159-B23C-307F3173C84A}"/>
    <dgm:cxn modelId="{5E3FEA61-F1F0-EF44-AA70-00B2AAA2FF1E}" type="presOf" srcId="{BA7F9415-4576-4EFD-B114-A098845C6057}" destId="{20EBD99A-A80B-40AC-AC07-BB8A14B3E3CF}" srcOrd="0" destOrd="0" presId="urn:microsoft.com/office/officeart/2018/5/layout/IconLeafLabelList"/>
    <dgm:cxn modelId="{C43A9EFB-EE48-7949-A6C2-ED44FA6A5650}" type="presOf" srcId="{01D1762F-4080-462E-9950-3040BCF6DCB9}" destId="{C3C7FCC3-9A08-4D48-8D1F-1E1761A52AA7}" srcOrd="0" destOrd="0" presId="urn:microsoft.com/office/officeart/2018/5/layout/IconLeafLabelList"/>
    <dgm:cxn modelId="{34F02B19-A2F1-DF40-A18D-210672E6AFD9}" type="presParOf" srcId="{20EBD99A-A80B-40AC-AC07-BB8A14B3E3CF}" destId="{D6A86432-DB5C-4A3A-A180-8AB264B49448}" srcOrd="0" destOrd="0" presId="urn:microsoft.com/office/officeart/2018/5/layout/IconLeafLabelList"/>
    <dgm:cxn modelId="{381EDC9B-111B-9041-83F2-3577F202763C}" type="presParOf" srcId="{D6A86432-DB5C-4A3A-A180-8AB264B49448}" destId="{02CB70DA-7079-4B64-A4EE-B966AF11E74D}" srcOrd="0" destOrd="0" presId="urn:microsoft.com/office/officeart/2018/5/layout/IconLeafLabelList"/>
    <dgm:cxn modelId="{168F5686-0006-F24A-A726-B1EA1D90B30F}" type="presParOf" srcId="{D6A86432-DB5C-4A3A-A180-8AB264B49448}" destId="{D4F6A9A8-F23B-43E2-BBF7-C46D06DD4E23}" srcOrd="1" destOrd="0" presId="urn:microsoft.com/office/officeart/2018/5/layout/IconLeafLabelList"/>
    <dgm:cxn modelId="{8830AB37-7100-D44D-B12D-B9693C41689C}" type="presParOf" srcId="{D6A86432-DB5C-4A3A-A180-8AB264B49448}" destId="{FAF4475B-E03B-4C2B-BDEF-B758E26CD61C}" srcOrd="2" destOrd="0" presId="urn:microsoft.com/office/officeart/2018/5/layout/IconLeafLabelList"/>
    <dgm:cxn modelId="{46A6EF3E-FF5A-274E-B998-21916B0C1DD5}" type="presParOf" srcId="{D6A86432-DB5C-4A3A-A180-8AB264B49448}" destId="{77CE1C33-BB85-40DE-A28F-0314EC6FFFD4}" srcOrd="3" destOrd="0" presId="urn:microsoft.com/office/officeart/2018/5/layout/IconLeafLabelList"/>
    <dgm:cxn modelId="{113A39A4-D0C3-C149-89A4-1988C39EC1E4}" type="presParOf" srcId="{20EBD99A-A80B-40AC-AC07-BB8A14B3E3CF}" destId="{4F94FBEF-E4E3-440C-9BD9-D9D5DC7A4973}" srcOrd="1" destOrd="0" presId="urn:microsoft.com/office/officeart/2018/5/layout/IconLeafLabelList"/>
    <dgm:cxn modelId="{54217887-83E2-0D4E-A945-075D27781B22}" type="presParOf" srcId="{20EBD99A-A80B-40AC-AC07-BB8A14B3E3CF}" destId="{DE6D8696-93CC-44CD-9EE4-B3A51BA02FBC}" srcOrd="2" destOrd="0" presId="urn:microsoft.com/office/officeart/2018/5/layout/IconLeafLabelList"/>
    <dgm:cxn modelId="{DD17CC74-5FB9-9342-91DC-2671A31F5B63}" type="presParOf" srcId="{DE6D8696-93CC-44CD-9EE4-B3A51BA02FBC}" destId="{4F8C773D-A71F-4C8B-BD5A-95719E2D2F5C}" srcOrd="0" destOrd="0" presId="urn:microsoft.com/office/officeart/2018/5/layout/IconLeafLabelList"/>
    <dgm:cxn modelId="{0B2C31CC-3946-2145-BEDE-6DC19B61AF89}" type="presParOf" srcId="{DE6D8696-93CC-44CD-9EE4-B3A51BA02FBC}" destId="{020A1005-EEAC-4483-97B3-0E367E7AF473}" srcOrd="1" destOrd="0" presId="urn:microsoft.com/office/officeart/2018/5/layout/IconLeafLabelList"/>
    <dgm:cxn modelId="{B9627A44-83FD-0B44-86E0-A8C273F1AD24}" type="presParOf" srcId="{DE6D8696-93CC-44CD-9EE4-B3A51BA02FBC}" destId="{103C8123-2F37-40BD-880B-5F83D441CCD5}" srcOrd="2" destOrd="0" presId="urn:microsoft.com/office/officeart/2018/5/layout/IconLeafLabelList"/>
    <dgm:cxn modelId="{D476D870-F874-9242-B67D-370114DD1742}" type="presParOf" srcId="{DE6D8696-93CC-44CD-9EE4-B3A51BA02FBC}" destId="{C3C7FCC3-9A08-4D48-8D1F-1E1761A52AA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C6FFB8-544E-4CE3-9A0F-084363B49A5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73AE3A2-E39B-41C8-B04A-FC7841FD2165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Function-based table-level check constraints</a:t>
          </a:r>
        </a:p>
      </dgm:t>
    </dgm:pt>
    <dgm:pt modelId="{B4A3D17D-83DF-412D-B8DE-CCCA2C421368}" type="parTrans" cxnId="{5ABF063A-D7BE-48C5-9A5C-D7579C183501}">
      <dgm:prSet/>
      <dgm:spPr/>
      <dgm:t>
        <a:bodyPr/>
        <a:lstStyle/>
        <a:p>
          <a:endParaRPr lang="en-US"/>
        </a:p>
      </dgm:t>
    </dgm:pt>
    <dgm:pt modelId="{4206E13D-1DE7-42FA-884B-CF703580F11E}" type="sibTrans" cxnId="{5ABF063A-D7BE-48C5-9A5C-D7579C183501}">
      <dgm:prSet/>
      <dgm:spPr/>
      <dgm:t>
        <a:bodyPr/>
        <a:lstStyle/>
        <a:p>
          <a:endParaRPr lang="en-US"/>
        </a:p>
      </dgm:t>
    </dgm:pt>
    <dgm:pt modelId="{33FE7208-04CE-496A-9C7F-E51E0617DA68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Computed columns</a:t>
          </a:r>
        </a:p>
      </dgm:t>
    </dgm:pt>
    <dgm:pt modelId="{AA0B777C-992A-474A-9273-06D0E785F6CE}" type="parTrans" cxnId="{FC723ABE-C09D-48A3-AA4D-56F1A8989C8B}">
      <dgm:prSet/>
      <dgm:spPr/>
      <dgm:t>
        <a:bodyPr/>
        <a:lstStyle/>
        <a:p>
          <a:endParaRPr lang="en-US"/>
        </a:p>
      </dgm:t>
    </dgm:pt>
    <dgm:pt modelId="{FF365913-9CE4-418F-BCF1-EE510F908D81}" type="sibTrans" cxnId="{FC723ABE-C09D-48A3-AA4D-56F1A8989C8B}">
      <dgm:prSet/>
      <dgm:spPr/>
      <dgm:t>
        <a:bodyPr/>
        <a:lstStyle/>
        <a:p>
          <a:endParaRPr lang="en-US"/>
        </a:p>
      </dgm:t>
    </dgm:pt>
    <dgm:pt modelId="{63950A4F-D7D6-4068-8C71-C8FD9A515F1E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Column data encryption</a:t>
          </a:r>
        </a:p>
      </dgm:t>
    </dgm:pt>
    <dgm:pt modelId="{2BAB2E12-3201-477B-95B3-F0C7DACC105C}" type="parTrans" cxnId="{BFC715C7-4116-4061-AE4D-4C5578E9A746}">
      <dgm:prSet/>
      <dgm:spPr/>
      <dgm:t>
        <a:bodyPr/>
        <a:lstStyle/>
        <a:p>
          <a:endParaRPr lang="en-US"/>
        </a:p>
      </dgm:t>
    </dgm:pt>
    <dgm:pt modelId="{09E5DDC8-4998-4F3C-96C3-2C74F6B2C746}" type="sibTrans" cxnId="{BFC715C7-4116-4061-AE4D-4C5578E9A746}">
      <dgm:prSet/>
      <dgm:spPr/>
      <dgm:t>
        <a:bodyPr/>
        <a:lstStyle/>
        <a:p>
          <a:endParaRPr lang="en-US"/>
        </a:p>
      </dgm:t>
    </dgm:pt>
    <dgm:pt modelId="{B947A173-679E-4B8E-90FD-DF041C06E217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Non-clustered indexes</a:t>
          </a:r>
        </a:p>
      </dgm:t>
    </dgm:pt>
    <dgm:pt modelId="{CD4A4FAD-0DF4-4E48-B0F0-506D83909429}" type="parTrans" cxnId="{0CEE5A29-281C-44B0-B978-3D7531DFE88A}">
      <dgm:prSet/>
      <dgm:spPr/>
      <dgm:t>
        <a:bodyPr/>
        <a:lstStyle/>
        <a:p>
          <a:endParaRPr lang="en-US"/>
        </a:p>
      </dgm:t>
    </dgm:pt>
    <dgm:pt modelId="{131EA92D-55D3-4DE2-B714-4428120E1F7F}" type="sibTrans" cxnId="{0CEE5A29-281C-44B0-B978-3D7531DFE88A}">
      <dgm:prSet/>
      <dgm:spPr/>
      <dgm:t>
        <a:bodyPr/>
        <a:lstStyle/>
        <a:p>
          <a:endParaRPr lang="en-US"/>
        </a:p>
      </dgm:t>
    </dgm:pt>
    <dgm:pt modelId="{F9082161-F09F-4E75-94BD-459BD0ECFFE3}" type="pres">
      <dgm:prSet presAssocID="{AAC6FFB8-544E-4CE3-9A0F-084363B49A5C}" presName="root" presStyleCnt="0">
        <dgm:presLayoutVars>
          <dgm:dir/>
          <dgm:resizeHandles val="exact"/>
        </dgm:presLayoutVars>
      </dgm:prSet>
      <dgm:spPr/>
    </dgm:pt>
    <dgm:pt modelId="{4BC77D28-798D-42C7-8E07-51FFEFABCF60}" type="pres">
      <dgm:prSet presAssocID="{673AE3A2-E39B-41C8-B04A-FC7841FD2165}" presName="compNode" presStyleCnt="0"/>
      <dgm:spPr/>
    </dgm:pt>
    <dgm:pt modelId="{9098A055-EF9E-44F6-8F85-886147095597}" type="pres">
      <dgm:prSet presAssocID="{673AE3A2-E39B-41C8-B04A-FC7841FD216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1CE8FDB-035F-4227-80A9-36D30C5491D7}" type="pres">
      <dgm:prSet presAssocID="{673AE3A2-E39B-41C8-B04A-FC7841FD21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0F833C1-5777-44C5-8143-ED3E5A4285A3}" type="pres">
      <dgm:prSet presAssocID="{673AE3A2-E39B-41C8-B04A-FC7841FD2165}" presName="spaceRect" presStyleCnt="0"/>
      <dgm:spPr/>
    </dgm:pt>
    <dgm:pt modelId="{E469136E-B8B2-437B-9384-1D8BC7BBA36B}" type="pres">
      <dgm:prSet presAssocID="{673AE3A2-E39B-41C8-B04A-FC7841FD2165}" presName="textRect" presStyleLbl="revTx" presStyleIdx="0" presStyleCnt="4">
        <dgm:presLayoutVars>
          <dgm:chMax val="1"/>
          <dgm:chPref val="1"/>
        </dgm:presLayoutVars>
      </dgm:prSet>
      <dgm:spPr/>
    </dgm:pt>
    <dgm:pt modelId="{79229740-3EC8-499B-9F2E-D716718F9857}" type="pres">
      <dgm:prSet presAssocID="{4206E13D-1DE7-42FA-884B-CF703580F11E}" presName="sibTrans" presStyleCnt="0"/>
      <dgm:spPr/>
    </dgm:pt>
    <dgm:pt modelId="{9B29E4EA-AF19-4D6C-A3A8-42250F2837DE}" type="pres">
      <dgm:prSet presAssocID="{33FE7208-04CE-496A-9C7F-E51E0617DA68}" presName="compNode" presStyleCnt="0"/>
      <dgm:spPr/>
    </dgm:pt>
    <dgm:pt modelId="{CBB773A2-13F4-4C47-9A9F-8C8E83F3E582}" type="pres">
      <dgm:prSet presAssocID="{33FE7208-04CE-496A-9C7F-E51E0617DA6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4E09BD9-C68C-4B35-9430-7260378C3B33}" type="pres">
      <dgm:prSet presAssocID="{33FE7208-04CE-496A-9C7F-E51E0617DA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13A2FE3-B4F8-4034-A3D6-FB46B2E3E213}" type="pres">
      <dgm:prSet presAssocID="{33FE7208-04CE-496A-9C7F-E51E0617DA68}" presName="spaceRect" presStyleCnt="0"/>
      <dgm:spPr/>
    </dgm:pt>
    <dgm:pt modelId="{1CEE7B5C-26BC-4E71-B935-D1E6447B2A65}" type="pres">
      <dgm:prSet presAssocID="{33FE7208-04CE-496A-9C7F-E51E0617DA68}" presName="textRect" presStyleLbl="revTx" presStyleIdx="1" presStyleCnt="4">
        <dgm:presLayoutVars>
          <dgm:chMax val="1"/>
          <dgm:chPref val="1"/>
        </dgm:presLayoutVars>
      </dgm:prSet>
      <dgm:spPr/>
    </dgm:pt>
    <dgm:pt modelId="{1364B6DC-97FA-4FC5-8F7B-E65E4A512671}" type="pres">
      <dgm:prSet presAssocID="{FF365913-9CE4-418F-BCF1-EE510F908D81}" presName="sibTrans" presStyleCnt="0"/>
      <dgm:spPr/>
    </dgm:pt>
    <dgm:pt modelId="{5EF1DF47-7271-4B21-88DD-EB8CA21067FE}" type="pres">
      <dgm:prSet presAssocID="{63950A4F-D7D6-4068-8C71-C8FD9A515F1E}" presName="compNode" presStyleCnt="0"/>
      <dgm:spPr/>
    </dgm:pt>
    <dgm:pt modelId="{D9098E98-EBA3-4D55-98CB-EE6349CBA17F}" type="pres">
      <dgm:prSet presAssocID="{63950A4F-D7D6-4068-8C71-C8FD9A515F1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5F1BA38-DD2C-44E3-889E-9921B41F96E5}" type="pres">
      <dgm:prSet presAssocID="{63950A4F-D7D6-4068-8C71-C8FD9A515F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6307A4F-6D9A-4B1A-8DA5-DFBECB691D60}" type="pres">
      <dgm:prSet presAssocID="{63950A4F-D7D6-4068-8C71-C8FD9A515F1E}" presName="spaceRect" presStyleCnt="0"/>
      <dgm:spPr/>
    </dgm:pt>
    <dgm:pt modelId="{249D7C57-C82E-4807-BB92-4AD55DAC3DEA}" type="pres">
      <dgm:prSet presAssocID="{63950A4F-D7D6-4068-8C71-C8FD9A515F1E}" presName="textRect" presStyleLbl="revTx" presStyleIdx="2" presStyleCnt="4">
        <dgm:presLayoutVars>
          <dgm:chMax val="1"/>
          <dgm:chPref val="1"/>
        </dgm:presLayoutVars>
      </dgm:prSet>
      <dgm:spPr/>
    </dgm:pt>
    <dgm:pt modelId="{BF233AC9-E37A-4BA1-8FCC-079C65D78D49}" type="pres">
      <dgm:prSet presAssocID="{09E5DDC8-4998-4F3C-96C3-2C74F6B2C746}" presName="sibTrans" presStyleCnt="0"/>
      <dgm:spPr/>
    </dgm:pt>
    <dgm:pt modelId="{C168E0A1-547E-482F-8DCC-641248C237C4}" type="pres">
      <dgm:prSet presAssocID="{B947A173-679E-4B8E-90FD-DF041C06E217}" presName="compNode" presStyleCnt="0"/>
      <dgm:spPr/>
    </dgm:pt>
    <dgm:pt modelId="{C9E42329-7CB1-4A97-A2CB-C6F15A56B6AB}" type="pres">
      <dgm:prSet presAssocID="{B947A173-679E-4B8E-90FD-DF041C06E217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26DA020-6264-4DF5-86A7-A40C8AEC167A}" type="pres">
      <dgm:prSet presAssocID="{B947A173-679E-4B8E-90FD-DF041C06E2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D19587C-8310-463A-B3EE-3E3CA7B91E4A}" type="pres">
      <dgm:prSet presAssocID="{B947A173-679E-4B8E-90FD-DF041C06E217}" presName="spaceRect" presStyleCnt="0"/>
      <dgm:spPr/>
    </dgm:pt>
    <dgm:pt modelId="{2CA71F8C-6B86-46C9-BE9B-4C68E42A53A1}" type="pres">
      <dgm:prSet presAssocID="{B947A173-679E-4B8E-90FD-DF041C06E21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CEE5A29-281C-44B0-B978-3D7531DFE88A}" srcId="{AAC6FFB8-544E-4CE3-9A0F-084363B49A5C}" destId="{B947A173-679E-4B8E-90FD-DF041C06E217}" srcOrd="3" destOrd="0" parTransId="{CD4A4FAD-0DF4-4E48-B0F0-506D83909429}" sibTransId="{131EA92D-55D3-4DE2-B714-4428120E1F7F}"/>
    <dgm:cxn modelId="{5ABF063A-D7BE-48C5-9A5C-D7579C183501}" srcId="{AAC6FFB8-544E-4CE3-9A0F-084363B49A5C}" destId="{673AE3A2-E39B-41C8-B04A-FC7841FD2165}" srcOrd="0" destOrd="0" parTransId="{B4A3D17D-83DF-412D-B8DE-CCCA2C421368}" sibTransId="{4206E13D-1DE7-42FA-884B-CF703580F11E}"/>
    <dgm:cxn modelId="{9EC2AE48-C0DC-408A-A300-8A43DA979984}" type="presOf" srcId="{33FE7208-04CE-496A-9C7F-E51E0617DA68}" destId="{1CEE7B5C-26BC-4E71-B935-D1E6447B2A65}" srcOrd="0" destOrd="0" presId="urn:microsoft.com/office/officeart/2018/5/layout/IconLeafLabelList"/>
    <dgm:cxn modelId="{E3A7D559-6709-457E-A614-D3200327C324}" type="presOf" srcId="{673AE3A2-E39B-41C8-B04A-FC7841FD2165}" destId="{E469136E-B8B2-437B-9384-1D8BC7BBA36B}" srcOrd="0" destOrd="0" presId="urn:microsoft.com/office/officeart/2018/5/layout/IconLeafLabelList"/>
    <dgm:cxn modelId="{4C869594-89DE-4C0B-BA8C-143CAC436734}" type="presOf" srcId="{B947A173-679E-4B8E-90FD-DF041C06E217}" destId="{2CA71F8C-6B86-46C9-BE9B-4C68E42A53A1}" srcOrd="0" destOrd="0" presId="urn:microsoft.com/office/officeart/2018/5/layout/IconLeafLabelList"/>
    <dgm:cxn modelId="{FC723ABE-C09D-48A3-AA4D-56F1A8989C8B}" srcId="{AAC6FFB8-544E-4CE3-9A0F-084363B49A5C}" destId="{33FE7208-04CE-496A-9C7F-E51E0617DA68}" srcOrd="1" destOrd="0" parTransId="{AA0B777C-992A-474A-9273-06D0E785F6CE}" sibTransId="{FF365913-9CE4-418F-BCF1-EE510F908D81}"/>
    <dgm:cxn modelId="{BFC715C7-4116-4061-AE4D-4C5578E9A746}" srcId="{AAC6FFB8-544E-4CE3-9A0F-084363B49A5C}" destId="{63950A4F-D7D6-4068-8C71-C8FD9A515F1E}" srcOrd="2" destOrd="0" parTransId="{2BAB2E12-3201-477B-95B3-F0C7DACC105C}" sibTransId="{09E5DDC8-4998-4F3C-96C3-2C74F6B2C746}"/>
    <dgm:cxn modelId="{F11DFECD-EF01-4464-B183-C63ACD1C0BAF}" type="presOf" srcId="{63950A4F-D7D6-4068-8C71-C8FD9A515F1E}" destId="{249D7C57-C82E-4807-BB92-4AD55DAC3DEA}" srcOrd="0" destOrd="0" presId="urn:microsoft.com/office/officeart/2018/5/layout/IconLeafLabelList"/>
    <dgm:cxn modelId="{E94D14E8-FD28-4743-9F5A-B4C9AF8D2155}" type="presOf" srcId="{AAC6FFB8-544E-4CE3-9A0F-084363B49A5C}" destId="{F9082161-F09F-4E75-94BD-459BD0ECFFE3}" srcOrd="0" destOrd="0" presId="urn:microsoft.com/office/officeart/2018/5/layout/IconLeafLabelList"/>
    <dgm:cxn modelId="{AA4E40DC-FF75-448C-A085-77ADF99BF949}" type="presParOf" srcId="{F9082161-F09F-4E75-94BD-459BD0ECFFE3}" destId="{4BC77D28-798D-42C7-8E07-51FFEFABCF60}" srcOrd="0" destOrd="0" presId="urn:microsoft.com/office/officeart/2018/5/layout/IconLeafLabelList"/>
    <dgm:cxn modelId="{BD3D0A42-BC9A-4685-AA25-E63405BA8D36}" type="presParOf" srcId="{4BC77D28-798D-42C7-8E07-51FFEFABCF60}" destId="{9098A055-EF9E-44F6-8F85-886147095597}" srcOrd="0" destOrd="0" presId="urn:microsoft.com/office/officeart/2018/5/layout/IconLeafLabelList"/>
    <dgm:cxn modelId="{E4A678BC-3EFA-45B4-A9A2-97E9EBF31EA7}" type="presParOf" srcId="{4BC77D28-798D-42C7-8E07-51FFEFABCF60}" destId="{91CE8FDB-035F-4227-80A9-36D30C5491D7}" srcOrd="1" destOrd="0" presId="urn:microsoft.com/office/officeart/2018/5/layout/IconLeafLabelList"/>
    <dgm:cxn modelId="{4D404332-98AD-4C70-A935-5305E5BCDFF8}" type="presParOf" srcId="{4BC77D28-798D-42C7-8E07-51FFEFABCF60}" destId="{D0F833C1-5777-44C5-8143-ED3E5A4285A3}" srcOrd="2" destOrd="0" presId="urn:microsoft.com/office/officeart/2018/5/layout/IconLeafLabelList"/>
    <dgm:cxn modelId="{7F78DF0C-FCBA-4D88-AD38-E62FCC8A290E}" type="presParOf" srcId="{4BC77D28-798D-42C7-8E07-51FFEFABCF60}" destId="{E469136E-B8B2-437B-9384-1D8BC7BBA36B}" srcOrd="3" destOrd="0" presId="urn:microsoft.com/office/officeart/2018/5/layout/IconLeafLabelList"/>
    <dgm:cxn modelId="{90C45A3B-02EC-4339-B2C3-744D4FA2C351}" type="presParOf" srcId="{F9082161-F09F-4E75-94BD-459BD0ECFFE3}" destId="{79229740-3EC8-499B-9F2E-D716718F9857}" srcOrd="1" destOrd="0" presId="urn:microsoft.com/office/officeart/2018/5/layout/IconLeafLabelList"/>
    <dgm:cxn modelId="{68B0153F-7BFF-4857-9179-44243AAB596D}" type="presParOf" srcId="{F9082161-F09F-4E75-94BD-459BD0ECFFE3}" destId="{9B29E4EA-AF19-4D6C-A3A8-42250F2837DE}" srcOrd="2" destOrd="0" presId="urn:microsoft.com/office/officeart/2018/5/layout/IconLeafLabelList"/>
    <dgm:cxn modelId="{2B8BB46E-3A2C-4053-A71D-A156FBF53127}" type="presParOf" srcId="{9B29E4EA-AF19-4D6C-A3A8-42250F2837DE}" destId="{CBB773A2-13F4-4C47-9A9F-8C8E83F3E582}" srcOrd="0" destOrd="0" presId="urn:microsoft.com/office/officeart/2018/5/layout/IconLeafLabelList"/>
    <dgm:cxn modelId="{40E8775C-A096-4B9A-8D01-87F92AB785DD}" type="presParOf" srcId="{9B29E4EA-AF19-4D6C-A3A8-42250F2837DE}" destId="{44E09BD9-C68C-4B35-9430-7260378C3B33}" srcOrd="1" destOrd="0" presId="urn:microsoft.com/office/officeart/2018/5/layout/IconLeafLabelList"/>
    <dgm:cxn modelId="{64E7CFDE-D64A-40BA-AE44-06B16781F648}" type="presParOf" srcId="{9B29E4EA-AF19-4D6C-A3A8-42250F2837DE}" destId="{513A2FE3-B4F8-4034-A3D6-FB46B2E3E213}" srcOrd="2" destOrd="0" presId="urn:microsoft.com/office/officeart/2018/5/layout/IconLeafLabelList"/>
    <dgm:cxn modelId="{B5EBE922-EA28-4851-8A7A-68742FEC0413}" type="presParOf" srcId="{9B29E4EA-AF19-4D6C-A3A8-42250F2837DE}" destId="{1CEE7B5C-26BC-4E71-B935-D1E6447B2A65}" srcOrd="3" destOrd="0" presId="urn:microsoft.com/office/officeart/2018/5/layout/IconLeafLabelList"/>
    <dgm:cxn modelId="{FF1C6DC7-CF93-46AA-BDD2-04D5DD416976}" type="presParOf" srcId="{F9082161-F09F-4E75-94BD-459BD0ECFFE3}" destId="{1364B6DC-97FA-4FC5-8F7B-E65E4A512671}" srcOrd="3" destOrd="0" presId="urn:microsoft.com/office/officeart/2018/5/layout/IconLeafLabelList"/>
    <dgm:cxn modelId="{AE4EF9C9-E8DF-4AD3-A46B-05BADD048A76}" type="presParOf" srcId="{F9082161-F09F-4E75-94BD-459BD0ECFFE3}" destId="{5EF1DF47-7271-4B21-88DD-EB8CA21067FE}" srcOrd="4" destOrd="0" presId="urn:microsoft.com/office/officeart/2018/5/layout/IconLeafLabelList"/>
    <dgm:cxn modelId="{2609AA90-5D19-402F-9D16-665E2A35E481}" type="presParOf" srcId="{5EF1DF47-7271-4B21-88DD-EB8CA21067FE}" destId="{D9098E98-EBA3-4D55-98CB-EE6349CBA17F}" srcOrd="0" destOrd="0" presId="urn:microsoft.com/office/officeart/2018/5/layout/IconLeafLabelList"/>
    <dgm:cxn modelId="{9D3ECD51-3510-4306-920F-FCB752EBAEF2}" type="presParOf" srcId="{5EF1DF47-7271-4B21-88DD-EB8CA21067FE}" destId="{45F1BA38-DD2C-44E3-889E-9921B41F96E5}" srcOrd="1" destOrd="0" presId="urn:microsoft.com/office/officeart/2018/5/layout/IconLeafLabelList"/>
    <dgm:cxn modelId="{86032BA0-5F5C-4921-9733-5D77DD9AC5D8}" type="presParOf" srcId="{5EF1DF47-7271-4B21-88DD-EB8CA21067FE}" destId="{86307A4F-6D9A-4B1A-8DA5-DFBECB691D60}" srcOrd="2" destOrd="0" presId="urn:microsoft.com/office/officeart/2018/5/layout/IconLeafLabelList"/>
    <dgm:cxn modelId="{96CEB8DA-5F9D-439D-96AC-7560539637FA}" type="presParOf" srcId="{5EF1DF47-7271-4B21-88DD-EB8CA21067FE}" destId="{249D7C57-C82E-4807-BB92-4AD55DAC3DEA}" srcOrd="3" destOrd="0" presId="urn:microsoft.com/office/officeart/2018/5/layout/IconLeafLabelList"/>
    <dgm:cxn modelId="{CEC73B37-CBC7-4698-98AA-37023865D745}" type="presParOf" srcId="{F9082161-F09F-4E75-94BD-459BD0ECFFE3}" destId="{BF233AC9-E37A-4BA1-8FCC-079C65D78D49}" srcOrd="5" destOrd="0" presId="urn:microsoft.com/office/officeart/2018/5/layout/IconLeafLabelList"/>
    <dgm:cxn modelId="{C60C066E-FB39-41CF-8A0B-A5AA1F19B24B}" type="presParOf" srcId="{F9082161-F09F-4E75-94BD-459BD0ECFFE3}" destId="{C168E0A1-547E-482F-8DCC-641248C237C4}" srcOrd="6" destOrd="0" presId="urn:microsoft.com/office/officeart/2018/5/layout/IconLeafLabelList"/>
    <dgm:cxn modelId="{3B8CD037-9177-4910-8068-0E78786C8DEE}" type="presParOf" srcId="{C168E0A1-547E-482F-8DCC-641248C237C4}" destId="{C9E42329-7CB1-4A97-A2CB-C6F15A56B6AB}" srcOrd="0" destOrd="0" presId="urn:microsoft.com/office/officeart/2018/5/layout/IconLeafLabelList"/>
    <dgm:cxn modelId="{C7B387B6-7070-49A9-8DB7-981C24590F7D}" type="presParOf" srcId="{C168E0A1-547E-482F-8DCC-641248C237C4}" destId="{726DA020-6264-4DF5-86A7-A40C8AEC167A}" srcOrd="1" destOrd="0" presId="urn:microsoft.com/office/officeart/2018/5/layout/IconLeafLabelList"/>
    <dgm:cxn modelId="{6B96E9EB-9125-44E5-AD44-110BE9026FDD}" type="presParOf" srcId="{C168E0A1-547E-482F-8DCC-641248C237C4}" destId="{4D19587C-8310-463A-B3EE-3E3CA7B91E4A}" srcOrd="2" destOrd="0" presId="urn:microsoft.com/office/officeart/2018/5/layout/IconLeafLabelList"/>
    <dgm:cxn modelId="{A99E6314-AC0D-45D7-8690-1FED401A9DF9}" type="presParOf" srcId="{C168E0A1-547E-482F-8DCC-641248C237C4}" destId="{2CA71F8C-6B86-46C9-BE9B-4C68E42A53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B70DA-7079-4B64-A4EE-B966AF11E74D}">
      <dsp:nvSpPr>
        <dsp:cNvPr id="0" name=""/>
        <dsp:cNvSpPr/>
      </dsp:nvSpPr>
      <dsp:spPr>
        <a:xfrm>
          <a:off x="308812" y="514262"/>
          <a:ext cx="960750" cy="9607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6A9A8-F23B-43E2-BBF7-C46D06DD4E23}">
      <dsp:nvSpPr>
        <dsp:cNvPr id="0" name=""/>
        <dsp:cNvSpPr/>
      </dsp:nvSpPr>
      <dsp:spPr>
        <a:xfrm>
          <a:off x="513562" y="719012"/>
          <a:ext cx="551250" cy="55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E1C33-BB85-40DE-A28F-0314EC6FFFD4}">
      <dsp:nvSpPr>
        <dsp:cNvPr id="0" name=""/>
        <dsp:cNvSpPr/>
      </dsp:nvSpPr>
      <dsp:spPr>
        <a:xfrm>
          <a:off x="1687" y="1774262"/>
          <a:ext cx="15750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badi" panose="020B0604020104020204" pitchFamily="34" charset="0"/>
            </a:rPr>
            <a:t>Cab Database Management System is aimed at maintaining data related to driver management, vehicle management and overall information about the cab trip.</a:t>
          </a:r>
        </a:p>
      </dsp:txBody>
      <dsp:txXfrm>
        <a:off x="1687" y="1774262"/>
        <a:ext cx="1575000" cy="1122187"/>
      </dsp:txXfrm>
    </dsp:sp>
    <dsp:sp modelId="{4F8C773D-A71F-4C8B-BD5A-95719E2D2F5C}">
      <dsp:nvSpPr>
        <dsp:cNvPr id="0" name=""/>
        <dsp:cNvSpPr/>
      </dsp:nvSpPr>
      <dsp:spPr>
        <a:xfrm>
          <a:off x="2159437" y="514262"/>
          <a:ext cx="960750" cy="9607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A1005-EEAC-4483-97B3-0E367E7AF473}">
      <dsp:nvSpPr>
        <dsp:cNvPr id="0" name=""/>
        <dsp:cNvSpPr/>
      </dsp:nvSpPr>
      <dsp:spPr>
        <a:xfrm>
          <a:off x="2364187" y="719012"/>
          <a:ext cx="551250" cy="55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7FCC3-9A08-4D48-8D1F-1E1761A52AA7}">
      <dsp:nvSpPr>
        <dsp:cNvPr id="0" name=""/>
        <dsp:cNvSpPr/>
      </dsp:nvSpPr>
      <dsp:spPr>
        <a:xfrm>
          <a:off x="1852312" y="1774262"/>
          <a:ext cx="15750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badi" panose="020B0604020104020204" pitchFamily="34" charset="0"/>
            </a:rPr>
            <a:t>This application can be used for administrative and operational analysis required for managing a Cab Service Management.</a:t>
          </a:r>
        </a:p>
      </dsp:txBody>
      <dsp:txXfrm>
        <a:off x="1852312" y="1774262"/>
        <a:ext cx="1575000" cy="1122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8A055-EF9E-44F6-8F85-886147095597}">
      <dsp:nvSpPr>
        <dsp:cNvPr id="0" name=""/>
        <dsp:cNvSpPr/>
      </dsp:nvSpPr>
      <dsp:spPr>
        <a:xfrm>
          <a:off x="1559243" y="111700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E8FDB-035F-4227-80A9-36D30C5491D7}">
      <dsp:nvSpPr>
        <dsp:cNvPr id="0" name=""/>
        <dsp:cNvSpPr/>
      </dsp:nvSpPr>
      <dsp:spPr>
        <a:xfrm>
          <a:off x="1834684" y="387142"/>
          <a:ext cx="741573" cy="7415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9136E-B8B2-437B-9384-1D8BC7BBA36B}">
      <dsp:nvSpPr>
        <dsp:cNvPr id="0" name=""/>
        <dsp:cNvSpPr/>
      </dsp:nvSpPr>
      <dsp:spPr>
        <a:xfrm>
          <a:off x="1146080" y="1806726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Function-based table-level check constraints</a:t>
          </a:r>
        </a:p>
      </dsp:txBody>
      <dsp:txXfrm>
        <a:off x="1146080" y="1806726"/>
        <a:ext cx="2118782" cy="720000"/>
      </dsp:txXfrm>
    </dsp:sp>
    <dsp:sp modelId="{CBB773A2-13F4-4C47-9A9F-8C8E83F3E582}">
      <dsp:nvSpPr>
        <dsp:cNvPr id="0" name=""/>
        <dsp:cNvSpPr/>
      </dsp:nvSpPr>
      <dsp:spPr>
        <a:xfrm>
          <a:off x="4048811" y="111700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09BD9-C68C-4B35-9430-7260378C3B33}">
      <dsp:nvSpPr>
        <dsp:cNvPr id="0" name=""/>
        <dsp:cNvSpPr/>
      </dsp:nvSpPr>
      <dsp:spPr>
        <a:xfrm>
          <a:off x="4324253" y="387142"/>
          <a:ext cx="741573" cy="7415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E7B5C-26BC-4E71-B935-D1E6447B2A65}">
      <dsp:nvSpPr>
        <dsp:cNvPr id="0" name=""/>
        <dsp:cNvSpPr/>
      </dsp:nvSpPr>
      <dsp:spPr>
        <a:xfrm>
          <a:off x="3635649" y="1806726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Computed columns</a:t>
          </a:r>
        </a:p>
      </dsp:txBody>
      <dsp:txXfrm>
        <a:off x="3635649" y="1806726"/>
        <a:ext cx="2118782" cy="720000"/>
      </dsp:txXfrm>
    </dsp:sp>
    <dsp:sp modelId="{D9098E98-EBA3-4D55-98CB-EE6349CBA17F}">
      <dsp:nvSpPr>
        <dsp:cNvPr id="0" name=""/>
        <dsp:cNvSpPr/>
      </dsp:nvSpPr>
      <dsp:spPr>
        <a:xfrm>
          <a:off x="1559243" y="3056421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1BA38-DD2C-44E3-889E-9921B41F96E5}">
      <dsp:nvSpPr>
        <dsp:cNvPr id="0" name=""/>
        <dsp:cNvSpPr/>
      </dsp:nvSpPr>
      <dsp:spPr>
        <a:xfrm>
          <a:off x="1834684" y="3331863"/>
          <a:ext cx="741573" cy="7415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D7C57-C82E-4807-BB92-4AD55DAC3DEA}">
      <dsp:nvSpPr>
        <dsp:cNvPr id="0" name=""/>
        <dsp:cNvSpPr/>
      </dsp:nvSpPr>
      <dsp:spPr>
        <a:xfrm>
          <a:off x="1146080" y="4751447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Column data encryption</a:t>
          </a:r>
        </a:p>
      </dsp:txBody>
      <dsp:txXfrm>
        <a:off x="1146080" y="4751447"/>
        <a:ext cx="2118782" cy="720000"/>
      </dsp:txXfrm>
    </dsp:sp>
    <dsp:sp modelId="{C9E42329-7CB1-4A97-A2CB-C6F15A56B6AB}">
      <dsp:nvSpPr>
        <dsp:cNvPr id="0" name=""/>
        <dsp:cNvSpPr/>
      </dsp:nvSpPr>
      <dsp:spPr>
        <a:xfrm>
          <a:off x="4048811" y="3056421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DA020-6264-4DF5-86A7-A40C8AEC167A}">
      <dsp:nvSpPr>
        <dsp:cNvPr id="0" name=""/>
        <dsp:cNvSpPr/>
      </dsp:nvSpPr>
      <dsp:spPr>
        <a:xfrm>
          <a:off x="4324253" y="3331863"/>
          <a:ext cx="741573" cy="7415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71F8C-6B86-46C9-BE9B-4C68E42A53A1}">
      <dsp:nvSpPr>
        <dsp:cNvPr id="0" name=""/>
        <dsp:cNvSpPr/>
      </dsp:nvSpPr>
      <dsp:spPr>
        <a:xfrm>
          <a:off x="3635649" y="4751447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Non-clustered indexes</a:t>
          </a:r>
        </a:p>
      </dsp:txBody>
      <dsp:txXfrm>
        <a:off x="3635649" y="4751447"/>
        <a:ext cx="211878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2:33:55.6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3:11:54.8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21:43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16:28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16:28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6:26:42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6:27:21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DEA4A-B90F-BE48-9D24-EA92436C93C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BD3B4-0344-2D46-85A2-5D6A2C614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D3B4-0344-2D46-85A2-5D6A2C6141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3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7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0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1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54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7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5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2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2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tIYZJHBm_zgdqlJ7h-MpBFLNdKCFTdH5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AsR6e6UkMhpjPR2xME6Mt6iPZy5LOORe/view?usp=shar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customXml" Target="../ink/ink2.xm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gif"/><Relationship Id="rId10" Type="http://schemas.microsoft.com/office/2007/relationships/diagramDrawing" Target="../diagrams/drawing1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C79F469-3FCD-4AEE-9C05-64B469802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3048" y="-2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E1D5F-63FD-9440-AE27-CCF27E911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568" y="242969"/>
            <a:ext cx="10907268" cy="106984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b="1" dirty="0"/>
              <a:t>Cab Management System</a:t>
            </a:r>
            <a:br>
              <a:rPr lang="en-US" sz="3300" dirty="0">
                <a:solidFill>
                  <a:schemeClr val="bg1"/>
                </a:solidFill>
              </a:rPr>
            </a:b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4A9F2-6053-D647-BEAD-CC99EADA2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003172" y="3618284"/>
            <a:ext cx="10908792" cy="548640"/>
          </a:xfrm>
        </p:spPr>
        <p:txBody>
          <a:bodyPr anchor="ctr">
            <a:noAutofit/>
          </a:bodyPr>
          <a:lstStyle/>
          <a:p>
            <a:pPr algn="ctr"/>
            <a:r>
              <a:rPr lang="en-US" sz="1800" b="1" dirty="0">
                <a:latin typeface="+mj-lt"/>
                <a:cs typeface="Times New Roman" panose="02020603050405020304" pitchFamily="18" charset="0"/>
              </a:rPr>
              <a:t>Team 6</a:t>
            </a:r>
          </a:p>
          <a:p>
            <a:pPr algn="ctr"/>
            <a:r>
              <a:rPr lang="en-US" sz="1800" b="1" dirty="0" err="1">
                <a:latin typeface="+mj-lt"/>
                <a:cs typeface="Times New Roman"/>
              </a:rPr>
              <a:t>Rutuja</a:t>
            </a:r>
            <a:r>
              <a:rPr lang="en-US" sz="1800" b="1" dirty="0">
                <a:latin typeface="+mj-lt"/>
                <a:cs typeface="Times New Roman"/>
              </a:rPr>
              <a:t> Nitin </a:t>
            </a:r>
            <a:r>
              <a:rPr lang="en-US" sz="1800" b="1" dirty="0" err="1">
                <a:latin typeface="+mj-lt"/>
                <a:cs typeface="Times New Roman"/>
              </a:rPr>
              <a:t>Mandlik</a:t>
            </a:r>
            <a:endParaRPr lang="en-US" sz="1800" b="1" dirty="0">
              <a:latin typeface="+mj-lt"/>
              <a:cs typeface="Times New Roman"/>
            </a:endParaRPr>
          </a:p>
          <a:p>
            <a:pPr algn="ctr"/>
            <a:r>
              <a:rPr lang="en-US" sz="1800" b="1" dirty="0">
                <a:latin typeface="+mj-lt"/>
                <a:cs typeface="Times New Roman"/>
              </a:rPr>
              <a:t>Nikita Singh</a:t>
            </a:r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latin typeface="+mj-lt"/>
                <a:cs typeface="Times New Roman" panose="02020603050405020304" pitchFamily="18" charset="0"/>
              </a:rPr>
              <a:t>Mandar Deshmukh</a:t>
            </a:r>
          </a:p>
          <a:p>
            <a:pPr algn="ctr"/>
            <a:r>
              <a:rPr lang="en-US" sz="1800" b="1" dirty="0" err="1">
                <a:latin typeface="+mj-lt"/>
                <a:cs typeface="Times New Roman"/>
              </a:rPr>
              <a:t>Manita</a:t>
            </a:r>
            <a:r>
              <a:rPr lang="en-US" sz="1800" b="1" dirty="0">
                <a:latin typeface="+mj-lt"/>
                <a:cs typeface="Times New Roman"/>
              </a:rPr>
              <a:t> </a:t>
            </a:r>
            <a:r>
              <a:rPr lang="en-US" sz="1800" b="1" dirty="0" err="1">
                <a:latin typeface="+mj-lt"/>
                <a:cs typeface="Times New Roman"/>
              </a:rPr>
              <a:t>Pasi</a:t>
            </a:r>
            <a:endParaRPr lang="en-US" sz="1800" b="1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72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BB42FA46-1DAD-FD4A-A103-264D372F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B595-203C-D441-86E8-74B88029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Statements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7B878F3-2B3E-5243-A866-A015BF55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989" y="1690688"/>
            <a:ext cx="4779376" cy="4238624"/>
          </a:xfr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C36D45-962A-F543-A44C-75C062D87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576" y="1690688"/>
            <a:ext cx="4779376" cy="42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59039701-3818-9345-BF3A-2F27F417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16A85-7A1B-AC47-8CE9-B1B3915E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level Check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43ED-7DCA-7749-878D-FB048B4B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4291013" cy="42519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Email Address​</a:t>
            </a:r>
          </a:p>
          <a:p>
            <a:r>
              <a:rPr lang="en-US" sz="1800" dirty="0">
                <a:latin typeface="Abadi" panose="020B0604020104020204" pitchFamily="34" charset="0"/>
              </a:rPr>
              <a:t>Valid Email Address Format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70E443-09E6-7243-908B-5C0B1BF6D9C5}"/>
              </a:ext>
            </a:extLst>
          </p:cNvPr>
          <p:cNvSpPr txBox="1">
            <a:spLocks/>
          </p:cNvSpPr>
          <p:nvPr/>
        </p:nvSpPr>
        <p:spPr>
          <a:xfrm>
            <a:off x="6762750" y="1929384"/>
            <a:ext cx="5100457" cy="4490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Phone Number​</a:t>
            </a:r>
          </a:p>
          <a:p>
            <a:r>
              <a:rPr lang="en-US" sz="1800" dirty="0">
                <a:latin typeface="Abadi" panose="020B0604020104020204" pitchFamily="34" charset="0"/>
              </a:rPr>
              <a:t>10-digit phone number not starting with 0​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3B4DFE-BD9C-7F4E-AF14-3828A362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3" y="2971800"/>
            <a:ext cx="6186307" cy="2600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FE3A4-2F2C-A34D-BE5F-AF09D365E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93" y="5746940"/>
            <a:ext cx="6186307" cy="67310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E6CDCC-023A-724E-8CE1-93CBB6778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3154409"/>
            <a:ext cx="5134654" cy="2417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DB3AC-85C8-F941-BA9D-054CF99BD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5749544"/>
            <a:ext cx="49076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9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24A0A7F-34A4-834A-9B0A-DACF2E31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482A7-73A0-B148-81BF-A4878A43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Computed Column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648E64-FAA0-4BA7-A3C4-6DC7D985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Abadi" panose="020B0604020104020204" pitchFamily="34" charset="0"/>
              </a:rPr>
              <a:t>TotalPayment</a:t>
            </a: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A function for calculating the total amount of the trip of the customer based on the tripId has been created and the amount gets added into the Trip table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5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35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2C1AC8-7DAA-2E44-93C2-7BF34EEA6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265" y="566471"/>
            <a:ext cx="6307648" cy="50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AB8CFCFE-2241-DC45-ADB5-B2CEFC19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7480C-BF49-1A4B-93BE-52BA22CC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Column Data Encryption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5368E-450C-407A-A6BB-47905410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Achieved encryption of email address in Customer table through master key, symmetric key and certificate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B391F0-5A4D-C840-AE8A-8BE56FE901A8}"/>
              </a:ext>
            </a:extLst>
          </p:cNvPr>
          <p:cNvSpPr txBox="1"/>
          <p:nvPr/>
        </p:nvSpPr>
        <p:spPr>
          <a:xfrm>
            <a:off x="4616604" y="773458"/>
            <a:ext cx="4440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Email Address Encryption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6749A7-856F-C84E-99A5-5B76B6E0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872" y="1407057"/>
            <a:ext cx="6870192" cy="50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2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704D9F49-27BC-3446-9469-AD6CE350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7480C-BF49-1A4B-93BE-52BA22CC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Column Data Encryption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5368E-450C-407A-A6BB-47905410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Abadi" panose="020B0604020104020204" pitchFamily="34" charset="0"/>
              </a:rPr>
              <a:t>Achieved encryption of Customer Phone number in Customer table through master key, symmetric key and certificate</a:t>
            </a:r>
            <a:endParaRPr lang="en-US" sz="2400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B391F0-5A4D-C840-AE8A-8BE56FE901A8}"/>
              </a:ext>
            </a:extLst>
          </p:cNvPr>
          <p:cNvSpPr txBox="1"/>
          <p:nvPr/>
        </p:nvSpPr>
        <p:spPr>
          <a:xfrm>
            <a:off x="4798602" y="683564"/>
            <a:ext cx="652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Phone Number Encryption</a:t>
            </a:r>
          </a:p>
        </p:txBody>
      </p:sp>
      <p:pic>
        <p:nvPicPr>
          <p:cNvPr id="10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D9E485-A859-B44C-909F-6C16DAC01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602" y="1236013"/>
            <a:ext cx="6666928" cy="50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626DD4E9-DE7B-D943-8292-12DB915A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0CB0B6-56BB-F848-91AE-91DBA286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8" y="2522584"/>
            <a:ext cx="4491039" cy="399077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575E51-DF65-FA42-A792-357EDCCF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9" y="2522584"/>
            <a:ext cx="5520923" cy="3939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838200" y="1690688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GetAllDriverTrips Stored procedure will calculate the Total trips a driver has completed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FDECB-0F55-6241-BF8A-8F9E19F167B8}"/>
              </a:ext>
            </a:extLst>
          </p:cNvPr>
          <p:cNvSpPr txBox="1"/>
          <p:nvPr/>
        </p:nvSpPr>
        <p:spPr>
          <a:xfrm>
            <a:off x="6444480" y="1690688"/>
            <a:ext cx="483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GetAllCustomerTrips</a:t>
            </a:r>
            <a:r>
              <a:rPr lang="en-US" dirty="0">
                <a:latin typeface="Abadi" panose="020B0604020104020204" pitchFamily="34" charset="0"/>
              </a:rPr>
              <a:t> procedure will calculate the total trips Customer has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4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FB638F71-0430-5548-BCDA-D5D8B1CA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838200" y="2092295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GetCalculateTripAmount1 Stored Procedure will calculate the Total of a particular trip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FDECB-0F55-6241-BF8A-8F9E19F167B8}"/>
              </a:ext>
            </a:extLst>
          </p:cNvPr>
          <p:cNvSpPr txBox="1"/>
          <p:nvPr/>
        </p:nvSpPr>
        <p:spPr>
          <a:xfrm>
            <a:off x="6289474" y="1953795"/>
            <a:ext cx="590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GetPromotionData</a:t>
            </a:r>
            <a:r>
              <a:rPr lang="en-US" dirty="0">
                <a:latin typeface="Abadi" panose="020B0604020104020204" pitchFamily="34" charset="0"/>
              </a:rPr>
              <a:t> stored procedure will return the promotion Id a customer has used for a particular trip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7F88EC-4AEC-204C-B302-61F6306A8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965" y="2738626"/>
            <a:ext cx="5461768" cy="3443099"/>
          </a:xfr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1E5F2C-176A-4446-A51F-F176A2461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80" y="2600126"/>
            <a:ext cx="4947420" cy="40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5D7A76CA-DCA3-DF41-9349-B801A1FD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1462086" y="1686481"/>
            <a:ext cx="989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NumberOfDriverwithrating</a:t>
            </a:r>
            <a:r>
              <a:rPr lang="en-US" dirty="0">
                <a:latin typeface="Abadi" panose="020B0604020104020204" pitchFamily="34" charset="0"/>
              </a:rPr>
              <a:t> Stored Procedure will return the Count of drivers with 3* plus rating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DEDEDA-8ED4-EC47-AFAC-EBFE879B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50278"/>
            <a:ext cx="5153026" cy="44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0E9F1C8-56A4-AA44-B0CC-63475CF5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29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Triggers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1190D5-C9D5-4A41-8E68-182DC57C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" y="3402873"/>
            <a:ext cx="5614416" cy="2217694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43508E-6A1F-6241-863F-06B841D6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4" y="3386326"/>
            <a:ext cx="5614416" cy="2135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233939" y="2277505"/>
            <a:ext cx="5452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Trigger to Automatically encrypt the Customer phone number and email when record is inserted or updated in the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835B5-D58C-BA4E-9322-038FDC7FCEE7}"/>
              </a:ext>
            </a:extLst>
          </p:cNvPr>
          <p:cNvSpPr txBox="1"/>
          <p:nvPr/>
        </p:nvSpPr>
        <p:spPr>
          <a:xfrm>
            <a:off x="6254496" y="2287762"/>
            <a:ext cx="493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Trigger to Display. A confirmation message when a payment is completed, and payment is added to the table</a:t>
            </a:r>
          </a:p>
        </p:txBody>
      </p:sp>
    </p:spTree>
    <p:extLst>
      <p:ext uri="{BB962C8B-B14F-4D97-AF65-F5344CB8AC3E}">
        <p14:creationId xmlns:p14="http://schemas.microsoft.com/office/powerpoint/2010/main" val="347963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5FFA921E-EED3-3140-AFC7-9E171345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Functions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Function which will return the trip details that were occurred in afternoon shift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C214F0-999D-464A-91F4-67C0EAFD9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047" b="-1"/>
          <a:stretch/>
        </p:blipFill>
        <p:spPr>
          <a:xfrm>
            <a:off x="6099048" y="707765"/>
            <a:ext cx="5458968" cy="54424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609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A1BFB6BD-08E0-F84A-935D-3C0F36B2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4CEE8-E018-A847-ABAC-03097474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75" y="494778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600" dirty="0"/>
              <a:t>Contents</a:t>
            </a: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BE61B3B-8B5D-4233-AB2C-51C37AC0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03" y="425545"/>
            <a:ext cx="5626963" cy="53752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EC89-5D4F-2047-929F-3AD3977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482" y="2010254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Objective​</a:t>
            </a:r>
          </a:p>
          <a:p>
            <a:r>
              <a:rPr lang="en-US" b="1" dirty="0">
                <a:latin typeface="Abadi" panose="020B0604020104020204" pitchFamily="34" charset="0"/>
              </a:rPr>
              <a:t>ER Diagram​</a:t>
            </a:r>
          </a:p>
          <a:p>
            <a:r>
              <a:rPr lang="en-US" b="1" dirty="0">
                <a:latin typeface="Abadi" panose="020B0604020104020204" pitchFamily="34" charset="0"/>
              </a:rPr>
              <a:t>Server-side Modules​</a:t>
            </a:r>
          </a:p>
          <a:p>
            <a:r>
              <a:rPr lang="en-US" b="1" dirty="0">
                <a:latin typeface="Abadi" panose="020B0604020104020204" pitchFamily="34" charset="0"/>
              </a:rPr>
              <a:t>Views, Reports and Analysis​</a:t>
            </a:r>
          </a:p>
          <a:p>
            <a:r>
              <a:rPr lang="en-US" b="1" dirty="0">
                <a:latin typeface="Abadi" panose="020B0604020104020204" pitchFamily="34" charset="0"/>
              </a:rPr>
              <a:t>Contribution</a:t>
            </a:r>
          </a:p>
          <a:p>
            <a:endParaRPr lang="en-US" b="1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43" name="Ink 4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91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8C378B2-CEFD-C049-AE0A-B53A0C57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Functions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Function which will calculate the total Revenue based on the provided Shift duration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4F34B8-BE76-684C-93A8-41EEFEF2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E1378BC8-4F7A-B54A-AFEC-6943E12C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C5C1A-5F22-C143-8D8C-DACECC90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E7CFF1D-9572-CC43-ADCC-824DE212D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281" y="2512879"/>
            <a:ext cx="3862388" cy="3370123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4F5F910-3514-284C-A7EA-4017FCAF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49" y="2411740"/>
            <a:ext cx="3600451" cy="3804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E7B83-8CC0-0743-83EB-9C7F20AB8ECD}"/>
              </a:ext>
            </a:extLst>
          </p:cNvPr>
          <p:cNvSpPr txBox="1"/>
          <p:nvPr/>
        </p:nvSpPr>
        <p:spPr>
          <a:xfrm>
            <a:off x="838200" y="1690688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which calculates the average rating of a driver using Rating and Driver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8F850-8C40-5F47-8AE2-B070CDA6BA9A}"/>
              </a:ext>
            </a:extLst>
          </p:cNvPr>
          <p:cNvSpPr txBox="1"/>
          <p:nvPr/>
        </p:nvSpPr>
        <p:spPr>
          <a:xfrm>
            <a:off x="6862762" y="1690687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which check the number of payments for a particular Payment mode</a:t>
            </a:r>
          </a:p>
        </p:txBody>
      </p:sp>
    </p:spTree>
    <p:extLst>
      <p:ext uri="{BB962C8B-B14F-4D97-AF65-F5344CB8AC3E}">
        <p14:creationId xmlns:p14="http://schemas.microsoft.com/office/powerpoint/2010/main" val="11183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BC042159-E3C3-7C41-A5ED-E3354D2B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066B4-FC26-7B4B-A7CB-80D5D4E2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3BDD2C97-1D2F-4942-B5E8-F0EFA878E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875" y="2772844"/>
            <a:ext cx="4813257" cy="300299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FE28848-9F64-E748-BD34-55DB0F649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38" y="2766049"/>
            <a:ext cx="3487676" cy="3575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5B027-1639-824F-8460-D2C3438232A5}"/>
              </a:ext>
            </a:extLst>
          </p:cNvPr>
          <p:cNvSpPr txBox="1"/>
          <p:nvPr/>
        </p:nvSpPr>
        <p:spPr>
          <a:xfrm>
            <a:off x="1044618" y="1905203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times particular type of cab is used in trip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DDD13-FD10-7143-9EF5-57C22FB2A944}"/>
              </a:ext>
            </a:extLst>
          </p:cNvPr>
          <p:cNvSpPr txBox="1"/>
          <p:nvPr/>
        </p:nvSpPr>
        <p:spPr>
          <a:xfrm>
            <a:off x="6862762" y="1905203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trip taken for each Promotion ID</a:t>
            </a:r>
          </a:p>
        </p:txBody>
      </p:sp>
    </p:spTree>
    <p:extLst>
      <p:ext uri="{BB962C8B-B14F-4D97-AF65-F5344CB8AC3E}">
        <p14:creationId xmlns:p14="http://schemas.microsoft.com/office/powerpoint/2010/main" val="223094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67A84AD-BC02-134B-9913-F3EF2658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0C960-0DC2-DA4C-AD3C-32B8CBC4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D67AEC66-A7BB-9541-92AE-F119FF989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745" y="2240280"/>
            <a:ext cx="7021641" cy="36318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29217-3FA3-AC45-8EAA-33A0CE92102D}"/>
              </a:ext>
            </a:extLst>
          </p:cNvPr>
          <p:cNvSpPr txBox="1"/>
          <p:nvPr/>
        </p:nvSpPr>
        <p:spPr>
          <a:xfrm>
            <a:off x="2866745" y="1780818"/>
            <a:ext cx="645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times a promotion ID has been used</a:t>
            </a:r>
          </a:p>
        </p:txBody>
      </p:sp>
    </p:spTree>
    <p:extLst>
      <p:ext uri="{BB962C8B-B14F-4D97-AF65-F5344CB8AC3E}">
        <p14:creationId xmlns:p14="http://schemas.microsoft.com/office/powerpoint/2010/main" val="105446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F1A61393-1BD8-CE4F-AF5A-19D038DD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87D03-3051-0940-9822-A224AF12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Non-Clustered Indexes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E0343-D531-5644-901D-CB0640CE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48" y="2543144"/>
            <a:ext cx="9675814" cy="1578387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E07AC7-C11D-DF40-A697-1291EFE2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48" y="4544426"/>
            <a:ext cx="10242552" cy="135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C7E12-62F9-4746-A905-6EA8CCC5554C}"/>
              </a:ext>
            </a:extLst>
          </p:cNvPr>
          <p:cNvSpPr txBox="1"/>
          <p:nvPr/>
        </p:nvSpPr>
        <p:spPr>
          <a:xfrm>
            <a:off x="1111248" y="1944243"/>
            <a:ext cx="1024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 non-clustered index has been applied for Customer table and Driver table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3239012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B04BE02-88CE-9348-920D-DCF27AC2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84AFE-D7B3-674A-88AB-FEBCA5DF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Dashboard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0E02FF-0506-AE45-9403-94DE5C8C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1651" y="661201"/>
            <a:ext cx="6233742" cy="5130354"/>
          </a:xfrm>
        </p:spPr>
      </p:pic>
    </p:spTree>
    <p:extLst>
      <p:ext uri="{BB962C8B-B14F-4D97-AF65-F5344CB8AC3E}">
        <p14:creationId xmlns:p14="http://schemas.microsoft.com/office/powerpoint/2010/main" val="401283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B04BE02-88CE-9348-920D-DCF27AC2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84AFE-D7B3-674A-88AB-FEBCA5DF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Dashboard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593889-E219-1146-BD5B-808F793F7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3271" y="639193"/>
            <a:ext cx="7058547" cy="5277341"/>
          </a:xfrm>
        </p:spPr>
      </p:pic>
    </p:spTree>
    <p:extLst>
      <p:ext uri="{BB962C8B-B14F-4D97-AF65-F5344CB8AC3E}">
        <p14:creationId xmlns:p14="http://schemas.microsoft.com/office/powerpoint/2010/main" val="264510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8F936C3-DEAB-024D-9BBA-CC6C4913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1"/>
            <a:ext cx="12192000" cy="6743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6030D-927D-45E6-9306-F7F714C5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4BBF7B-B997-AF4C-A66E-C84B8C03B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119483"/>
              </p:ext>
            </p:extLst>
          </p:nvPr>
        </p:nvGraphicFramePr>
        <p:xfrm>
          <a:off x="962024" y="1690688"/>
          <a:ext cx="10391776" cy="43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888">
                  <a:extLst>
                    <a:ext uri="{9D8B030D-6E8A-4147-A177-3AD203B41FA5}">
                      <a16:colId xmlns:a16="http://schemas.microsoft.com/office/drawing/2014/main" val="2667037811"/>
                    </a:ext>
                  </a:extLst>
                </a:gridCol>
                <a:gridCol w="5195888">
                  <a:extLst>
                    <a:ext uri="{9D8B030D-6E8A-4147-A177-3AD203B41FA5}">
                      <a16:colId xmlns:a16="http://schemas.microsoft.com/office/drawing/2014/main" val="258784687"/>
                    </a:ext>
                  </a:extLst>
                </a:gridCol>
              </a:tblGrid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Individual 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13711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Rutuja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Nitin </a:t>
                      </a:r>
                      <a:r>
                        <a:rPr lang="en-US" dirty="0" err="1">
                          <a:latin typeface="Abadi" panose="020B0604020104020204" pitchFamily="34" charset="0"/>
                        </a:rPr>
                        <a:t>Mandlik</a:t>
                      </a:r>
                      <a:endParaRPr 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DDL’s, Table-level check constraints, Trigger, Stored Procedures, Functions, Views, Indexes, Final ERD,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1703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Nikita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DDL’s, Dashboard using Tableau, Data Population,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677387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Mandar Deshmukh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DDL’s, Column Data Encryption, Data Population, Trigger, Stored Procedures, Views,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98809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Manita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dirty="0" err="1">
                          <a:latin typeface="Abadi" panose="020B0604020104020204" pitchFamily="34" charset="0"/>
                        </a:rPr>
                        <a:t>Pasi</a:t>
                      </a:r>
                      <a:endParaRPr 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DDLs, Column Data Encryption, Stored </a:t>
                      </a:r>
                      <a:r>
                        <a:rPr lang="en-US" err="1">
                          <a:latin typeface="Abadi" panose="020B0604020104020204" pitchFamily="34" charset="0"/>
                        </a:rPr>
                        <a:t>Procedures</a:t>
                      </a:r>
                      <a:r>
                        <a:rPr lang="en-US">
                          <a:latin typeface="Abadi" panose="020B0604020104020204" pitchFamily="34" charset="0"/>
                        </a:rPr>
                        <a:t>, Views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, Data Population,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211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236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8F936C3-DEAB-024D-9BBA-CC6C4913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6030D-927D-45E6-9306-F7F714C5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link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5DD675-5A66-8745-8128-9A47164C8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https://drive.google.com/drive/folders/1tIYZJHBm_zgdqlJ7h-MpBFLNdKCFTdH5?usp=sharing</a:t>
            </a:r>
            <a:endParaRPr lang="en-US" sz="2400" b="1" u="sng" dirty="0">
              <a:latin typeface="Abadi" panose="020B0604020104020204" pitchFamily="34" charset="0"/>
            </a:endParaRPr>
          </a:p>
          <a:p>
            <a:r>
              <a:rPr lang="en-US" sz="2400" b="1" u="sng" dirty="0"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https://drive.google.com/file/d/1AsR6e6UkMhpjPR2xME6Mt6iPZy5LOORe/view?usp=sharing</a:t>
            </a:r>
            <a:endParaRPr lang="en-US" sz="2400" b="1" dirty="0">
              <a:latin typeface="Abadi" panose="020B0604020104020204" pitchFamily="34" charset="0"/>
            </a:endParaRPr>
          </a:p>
          <a:p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58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C96F67A-7E20-1D4D-BA16-8950EFF2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977F3-ECF9-4554-BFE0-FB4F3362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Thank you!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331388-AD58-4107-8F3C-AA31819C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1446295"/>
            <a:ext cx="7214616" cy="39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2CEBBAA-1555-0542-8E22-0D5FC86E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C884E-06C3-624E-837A-F0B0F321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3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3" name="Ink 1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3" name="Ink 1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Picture 95">
            <a:extLst>
              <a:ext uri="{FF2B5EF4-FFF2-40B4-BE49-F238E27FC236}">
                <a16:creationId xmlns:a16="http://schemas.microsoft.com/office/drawing/2014/main" id="{0E40963D-7AF7-4914-85B2-8C1E52349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633" y="367676"/>
            <a:ext cx="6903720" cy="5208247"/>
          </a:xfrm>
          <a:prstGeom prst="rect">
            <a:avLst/>
          </a:pr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85642FC0-B2A6-42AF-B55B-1BB7784C2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83368"/>
              </p:ext>
            </p:extLst>
          </p:nvPr>
        </p:nvGraphicFramePr>
        <p:xfrm>
          <a:off x="612648" y="2358592"/>
          <a:ext cx="3429000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8104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ACE0AFF-DD4D-7C48-9E2F-C385732F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8296C6-5E81-A64A-AD9D-031BB613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BA88D-1405-E744-9161-5DB27159D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30027" y="1142999"/>
            <a:ext cx="9131946" cy="5186364"/>
          </a:xfrm>
        </p:spPr>
      </p:pic>
    </p:spTree>
    <p:extLst>
      <p:ext uri="{BB962C8B-B14F-4D97-AF65-F5344CB8AC3E}">
        <p14:creationId xmlns:p14="http://schemas.microsoft.com/office/powerpoint/2010/main" val="73029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29D3FD3-9693-D34F-925C-4089B203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C91591-2B99-4E46-9F2A-A3AEC7C01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81" y="290540"/>
            <a:ext cx="9010638" cy="62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DDEB67ED-66BE-1C4A-BA16-D74DB76E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AB0055-536B-DB45-AE9E-5CB47D4E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06492"/>
            <a:ext cx="9772650" cy="60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5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4F7986A-5F61-9D4B-A103-CFC44A28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FADCB3-61DF-3546-A5F9-C6BDE91C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176124"/>
            <a:ext cx="9829800" cy="62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0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73000">
              <a:schemeClr val="accent4">
                <a:lumMod val="40000"/>
                <a:lumOff val="6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3727E31-8D08-FD4D-8058-C310D171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91AADC-7FE1-C740-948A-1C952E78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Server- Side Modules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4925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46F3A2-07F0-4DDC-8ECD-9BC599302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561413"/>
              </p:ext>
            </p:extLst>
          </p:nvPr>
        </p:nvGraphicFramePr>
        <p:xfrm>
          <a:off x="5133793" y="308066"/>
          <a:ext cx="6900512" cy="558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376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EE5E8F-BFE8-0B4D-BB3E-B67D056D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A5204-AFAF-BE4C-91F2-BF8BF761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Statements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E417B-0634-1B4B-B10C-8B0B15C4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569725"/>
            <a:ext cx="4505325" cy="5119032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51E737-8A74-8247-B467-D622886C7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77616"/>
            <a:ext cx="4505326" cy="50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891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2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531</Words>
  <Application>Microsoft Macintosh PowerPoint</Application>
  <PresentationFormat>Widescreen</PresentationFormat>
  <Paragraphs>80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Abadi</vt:lpstr>
      <vt:lpstr>Arial</vt:lpstr>
      <vt:lpstr>Calibri</vt:lpstr>
      <vt:lpstr>Modern Love</vt:lpstr>
      <vt:lpstr>The Hand</vt:lpstr>
      <vt:lpstr>SketchyVTI</vt:lpstr>
      <vt:lpstr>Cab Management System </vt:lpstr>
      <vt:lpstr>Contents</vt:lpstr>
      <vt:lpstr>Objectives</vt:lpstr>
      <vt:lpstr>ER diagram</vt:lpstr>
      <vt:lpstr>PowerPoint Presentation</vt:lpstr>
      <vt:lpstr>PowerPoint Presentation</vt:lpstr>
      <vt:lpstr>PowerPoint Presentation</vt:lpstr>
      <vt:lpstr>Server- Side Modules</vt:lpstr>
      <vt:lpstr>Create Statements</vt:lpstr>
      <vt:lpstr>Insert Statements</vt:lpstr>
      <vt:lpstr>Table level Check Constraints</vt:lpstr>
      <vt:lpstr>Computed Column</vt:lpstr>
      <vt:lpstr>Column Data Encryption</vt:lpstr>
      <vt:lpstr>Column Data Encryption</vt:lpstr>
      <vt:lpstr>Stored Procedure</vt:lpstr>
      <vt:lpstr>Stored Procedure</vt:lpstr>
      <vt:lpstr>Stored Procedure</vt:lpstr>
      <vt:lpstr>Triggers</vt:lpstr>
      <vt:lpstr>Functions</vt:lpstr>
      <vt:lpstr>Functions</vt:lpstr>
      <vt:lpstr>Views</vt:lpstr>
      <vt:lpstr>Views</vt:lpstr>
      <vt:lpstr>Views</vt:lpstr>
      <vt:lpstr>Non-Clustered Indexes</vt:lpstr>
      <vt:lpstr>Dashboard</vt:lpstr>
      <vt:lpstr>Dashboard</vt:lpstr>
      <vt:lpstr>Contribution</vt:lpstr>
      <vt:lpstr>Project link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 Management System </dc:title>
  <dc:creator>Rutuja Nitin Mandlik</dc:creator>
  <cp:lastModifiedBy>Rutuja Nitin Mandlik</cp:lastModifiedBy>
  <cp:revision>5</cp:revision>
  <dcterms:created xsi:type="dcterms:W3CDTF">2021-12-15T00:43:16Z</dcterms:created>
  <dcterms:modified xsi:type="dcterms:W3CDTF">2021-12-15T21:34:59Z</dcterms:modified>
</cp:coreProperties>
</file>